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56" r:id="rId2"/>
    <p:sldId id="260" r:id="rId3"/>
    <p:sldId id="261" r:id="rId4"/>
    <p:sldId id="257" r:id="rId5"/>
    <p:sldId id="258" r:id="rId6"/>
    <p:sldId id="259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A7932-7923-4FC0-9EB0-02026B5897E7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6D0D-24EE-4C95-B799-C100F9B485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7363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A7932-7923-4FC0-9EB0-02026B5897E7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6D0D-24EE-4C95-B799-C100F9B485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1098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A7932-7923-4FC0-9EB0-02026B5897E7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6D0D-24EE-4C95-B799-C100F9B485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68200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A7932-7923-4FC0-9EB0-02026B5897E7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6D0D-24EE-4C95-B799-C100F9B485E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421668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A7932-7923-4FC0-9EB0-02026B5897E7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6D0D-24EE-4C95-B799-C100F9B485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49196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A7932-7923-4FC0-9EB0-02026B5897E7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6D0D-24EE-4C95-B799-C100F9B485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1830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A7932-7923-4FC0-9EB0-02026B5897E7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6D0D-24EE-4C95-B799-C100F9B485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64570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A7932-7923-4FC0-9EB0-02026B5897E7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6D0D-24EE-4C95-B799-C100F9B485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82399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A7932-7923-4FC0-9EB0-02026B5897E7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6D0D-24EE-4C95-B799-C100F9B485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133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A7932-7923-4FC0-9EB0-02026B5897E7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6D0D-24EE-4C95-B799-C100F9B485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085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A7932-7923-4FC0-9EB0-02026B5897E7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6D0D-24EE-4C95-B799-C100F9B485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917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A7932-7923-4FC0-9EB0-02026B5897E7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6D0D-24EE-4C95-B799-C100F9B485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6716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A7932-7923-4FC0-9EB0-02026B5897E7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6D0D-24EE-4C95-B799-C100F9B485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9184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A7932-7923-4FC0-9EB0-02026B5897E7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6D0D-24EE-4C95-B799-C100F9B485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850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A7932-7923-4FC0-9EB0-02026B5897E7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6D0D-24EE-4C95-B799-C100F9B485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7872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A7932-7923-4FC0-9EB0-02026B5897E7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6D0D-24EE-4C95-B799-C100F9B485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563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A7932-7923-4FC0-9EB0-02026B5897E7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6D0D-24EE-4C95-B799-C100F9B485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1390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BCA7932-7923-4FC0-9EB0-02026B5897E7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46D0D-24EE-4C95-B799-C100F9B485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02158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735" r:id="rId16"/>
    <p:sldLayoutId id="214748373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9600" y="314960"/>
            <a:ext cx="10962640" cy="4206241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Олигофрениядағы</a:t>
            </a:r>
            <a:r>
              <a:rPr lang="ru-RU" dirty="0" smtClean="0"/>
              <a:t> </a:t>
            </a:r>
            <a:r>
              <a:rPr lang="ru-RU" dirty="0" err="1" smtClean="0"/>
              <a:t>интеллектуалды</a:t>
            </a:r>
            <a:r>
              <a:rPr lang="ru-RU" dirty="0" smtClean="0"/>
              <a:t> </a:t>
            </a:r>
            <a:r>
              <a:rPr lang="ru-RU" dirty="0" err="1" smtClean="0"/>
              <a:t>жеткіліксіздік</a:t>
            </a:r>
            <a:r>
              <a:rPr lang="ru-RU" dirty="0" smtClean="0"/>
              <a:t>. </a:t>
            </a:r>
            <a:r>
              <a:rPr lang="ru-RU" dirty="0" err="1" smtClean="0"/>
              <a:t>Психикалық</a:t>
            </a:r>
            <a:r>
              <a:rPr lang="ru-RU" dirty="0" smtClean="0"/>
              <a:t> </a:t>
            </a:r>
            <a:r>
              <a:rPr lang="ru-RU" dirty="0" err="1" smtClean="0"/>
              <a:t>толық</a:t>
            </a:r>
            <a:r>
              <a:rPr lang="ru-RU" dirty="0" smtClean="0"/>
              <a:t> </a:t>
            </a:r>
            <a:r>
              <a:rPr lang="ru-RU" dirty="0" err="1" smtClean="0"/>
              <a:t>жетілмеу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1346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2320" y="477520"/>
            <a:ext cx="10779760" cy="5913120"/>
          </a:xfrm>
        </p:spPr>
        <p:txBody>
          <a:bodyPr/>
          <a:lstStyle/>
          <a:p>
            <a:pPr marL="0" indent="0">
              <a:buNone/>
            </a:pPr>
            <a:r>
              <a:rPr lang="kk-KZ" dirty="0"/>
              <a:t>Ақыл</a:t>
            </a:r>
            <a:r>
              <a:rPr lang="ru-RU" dirty="0"/>
              <a:t>-</a:t>
            </a:r>
            <a:r>
              <a:rPr lang="kk-KZ" dirty="0"/>
              <a:t>ой кемістігі</a:t>
            </a:r>
            <a:r>
              <a:rPr lang="ru-RU" dirty="0"/>
              <a:t> – </a:t>
            </a:r>
            <a:r>
              <a:rPr lang="kk-KZ" dirty="0"/>
              <a:t>ОЖЖ органикалық зақымдануының салдарынан баланың танымдық іс</a:t>
            </a:r>
            <a:r>
              <a:rPr lang="ru-RU" dirty="0"/>
              <a:t>-</a:t>
            </a:r>
            <a:r>
              <a:rPr lang="kk-KZ" dirty="0"/>
              <a:t>әрекетінің тұрақты төмендеуі</a:t>
            </a:r>
            <a:r>
              <a:rPr lang="kk-KZ" dirty="0" smtClean="0"/>
              <a:t>.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kk-KZ" dirty="0"/>
              <a:t>Ақыл</a:t>
            </a:r>
            <a:r>
              <a:rPr lang="ru-RU" dirty="0"/>
              <a:t>-</a:t>
            </a:r>
            <a:r>
              <a:rPr lang="kk-KZ" dirty="0"/>
              <a:t>ой кемістігіндегі дефектіге тән ерекшелік жоғарғы психикалық функциялардың бұзылуы (мінез</a:t>
            </a:r>
            <a:r>
              <a:rPr lang="ru-RU" dirty="0"/>
              <a:t>-</a:t>
            </a:r>
            <a:r>
              <a:rPr lang="kk-KZ" dirty="0"/>
              <a:t>құлық пен іс</a:t>
            </a:r>
            <a:r>
              <a:rPr lang="ru-RU" dirty="0"/>
              <a:t>-</a:t>
            </a:r>
            <a:r>
              <a:rPr lang="kk-KZ" dirty="0"/>
              <a:t>әрекеттің бейнеленуі мен басқарылуы) болып табылады</a:t>
            </a:r>
            <a:r>
              <a:rPr lang="kk-KZ" dirty="0" smtClean="0"/>
              <a:t>.</a:t>
            </a:r>
          </a:p>
          <a:p>
            <a:pPr marL="0" indent="0">
              <a:buNone/>
            </a:pPr>
            <a:endParaRPr lang="kk-KZ" dirty="0"/>
          </a:p>
          <a:p>
            <a:pPr marL="0" indent="0">
              <a:buNone/>
            </a:pPr>
            <a:r>
              <a:rPr lang="kk-KZ" dirty="0"/>
              <a:t>Бұл танымдық процесстердің, эмоциялық</a:t>
            </a:r>
            <a:r>
              <a:rPr lang="ru-RU" dirty="0"/>
              <a:t>-</a:t>
            </a:r>
            <a:r>
              <a:rPr lang="kk-KZ" dirty="0"/>
              <a:t>еріктік сфераның, моториканың, бүтіндей тұлғаның бұзылуында көрінеді</a:t>
            </a:r>
            <a:r>
              <a:rPr lang="kk-KZ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7701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5440" y="335280"/>
            <a:ext cx="11409680" cy="59842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k-KZ" dirty="0"/>
              <a:t>Ақыл</a:t>
            </a:r>
            <a:r>
              <a:rPr lang="ru-RU" dirty="0"/>
              <a:t>-</a:t>
            </a:r>
            <a:r>
              <a:rPr lang="kk-KZ" dirty="0"/>
              <a:t>ой кемістігі бар балалардың басым бөлігін олигофрен балалар құрайды. </a:t>
            </a:r>
            <a:endParaRPr lang="kk-KZ" dirty="0" smtClean="0"/>
          </a:p>
          <a:p>
            <a:pPr marL="0" indent="0">
              <a:buNone/>
            </a:pPr>
            <a:endParaRPr lang="kk-KZ" dirty="0"/>
          </a:p>
          <a:p>
            <a:pPr marL="0" indent="0">
              <a:buNone/>
            </a:pPr>
            <a:r>
              <a:rPr lang="kk-KZ" dirty="0" smtClean="0"/>
              <a:t>Олигофрения </a:t>
            </a:r>
            <a:r>
              <a:rPr lang="ru-RU" dirty="0"/>
              <a:t>–</a:t>
            </a:r>
            <a:r>
              <a:rPr lang="kk-KZ" dirty="0"/>
              <a:t> балада сөйлеу дамығанға дейін пайда болатын ақыл</a:t>
            </a:r>
            <a:r>
              <a:rPr lang="ru-RU" dirty="0"/>
              <a:t>-</a:t>
            </a:r>
            <a:r>
              <a:rPr lang="kk-KZ" dirty="0"/>
              <a:t>ой кемістігінің бір формасы</a:t>
            </a:r>
            <a:r>
              <a:rPr lang="kk-KZ" dirty="0" smtClean="0"/>
              <a:t>.</a:t>
            </a:r>
          </a:p>
          <a:p>
            <a:pPr marL="0" indent="0">
              <a:buNone/>
            </a:pPr>
            <a:endParaRPr lang="kk-KZ" dirty="0"/>
          </a:p>
          <a:p>
            <a:pPr marL="0" indent="0">
              <a:buNone/>
            </a:pPr>
            <a:r>
              <a:rPr lang="kk-KZ" dirty="0"/>
              <a:t>Бұл пайда болу және өту ерекшеліктері бойынша әртүрлі ауру күйлерінің </a:t>
            </a:r>
            <a:r>
              <a:rPr lang="kk-KZ" dirty="0" smtClean="0"/>
              <a:t>тобы.</a:t>
            </a:r>
          </a:p>
          <a:p>
            <a:r>
              <a:rPr lang="kk-KZ" dirty="0" smtClean="0"/>
              <a:t>Олигофрения </a:t>
            </a:r>
            <a:r>
              <a:rPr lang="kk-KZ" dirty="0"/>
              <a:t>тұқымқуалаушылықпен шарттанған мидың толық </a:t>
            </a:r>
            <a:r>
              <a:rPr lang="kk-KZ" dirty="0" smtClean="0"/>
              <a:t>жетілмеуінің</a:t>
            </a:r>
          </a:p>
          <a:p>
            <a:r>
              <a:rPr lang="kk-KZ" dirty="0" smtClean="0"/>
              <a:t>немесе </a:t>
            </a:r>
            <a:r>
              <a:rPr lang="kk-KZ" dirty="0"/>
              <a:t>онтогенездің ерте кезеңдеріндегі (құрсақтағы немесе өмірдің алғашқы 3 жылында) мидың органикалық зақымдануының салдарынан психиканың жалпы толық дамымауында көрінеді.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5867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1680" y="416560"/>
            <a:ext cx="10612120" cy="57604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dirty="0" err="1" smtClean="0"/>
              <a:t>Олигофрен</a:t>
            </a:r>
            <a:r>
              <a:rPr lang="ru-RU" sz="4800" dirty="0" smtClean="0"/>
              <a:t> </a:t>
            </a:r>
            <a:r>
              <a:rPr lang="ru-RU" sz="4800" dirty="0" err="1" smtClean="0"/>
              <a:t>балалардың</a:t>
            </a:r>
            <a:r>
              <a:rPr lang="ru-RU" sz="4800" dirty="0" smtClean="0"/>
              <a:t> </a:t>
            </a:r>
            <a:r>
              <a:rPr lang="ru-RU" sz="4800" dirty="0" err="1" smtClean="0"/>
              <a:t>психикалық</a:t>
            </a:r>
            <a:r>
              <a:rPr lang="ru-RU" sz="4800" dirty="0" smtClean="0"/>
              <a:t> </a:t>
            </a:r>
            <a:r>
              <a:rPr lang="ru-RU" sz="4800" dirty="0" err="1" smtClean="0"/>
              <a:t>дамуы</a:t>
            </a:r>
            <a:r>
              <a:rPr lang="ru-RU" sz="4800" dirty="0" smtClean="0"/>
              <a:t> В.В. </a:t>
            </a:r>
            <a:r>
              <a:rPr lang="ru-RU" sz="4800" dirty="0" err="1" smtClean="0"/>
              <a:t>Лебединскийдің</a:t>
            </a:r>
            <a:r>
              <a:rPr lang="ru-RU" sz="4800" dirty="0" smtClean="0"/>
              <a:t> </a:t>
            </a:r>
            <a:r>
              <a:rPr lang="ru-RU" sz="4800" dirty="0" err="1" smtClean="0"/>
              <a:t>классификациясында</a:t>
            </a:r>
            <a:r>
              <a:rPr lang="ru-RU" sz="4800" dirty="0" smtClean="0"/>
              <a:t> </a:t>
            </a:r>
            <a:r>
              <a:rPr lang="ru-RU" sz="4800" b="1" dirty="0" err="1" smtClean="0"/>
              <a:t>психикалық</a:t>
            </a:r>
            <a:r>
              <a:rPr lang="ru-RU" sz="4800" b="1" dirty="0" smtClean="0"/>
              <a:t> </a:t>
            </a:r>
            <a:r>
              <a:rPr lang="ru-RU" sz="4800" b="1" dirty="0" err="1" smtClean="0"/>
              <a:t>толық</a:t>
            </a:r>
            <a:r>
              <a:rPr lang="ru-RU" sz="4800" b="1" dirty="0" smtClean="0"/>
              <a:t> </a:t>
            </a:r>
            <a:r>
              <a:rPr lang="ru-RU" sz="4800" b="1" dirty="0" err="1" smtClean="0"/>
              <a:t>жетілмеу</a:t>
            </a:r>
            <a:r>
              <a:rPr lang="ru-RU" sz="4800" dirty="0" smtClean="0"/>
              <a:t> (недоразвитие) </a:t>
            </a:r>
            <a:r>
              <a:rPr lang="ru-RU" sz="4800" dirty="0" err="1" smtClean="0"/>
              <a:t>ретінде</a:t>
            </a:r>
            <a:r>
              <a:rPr lang="ru-RU" sz="4800" dirty="0" smtClean="0"/>
              <a:t> </a:t>
            </a:r>
            <a:r>
              <a:rPr lang="ru-RU" sz="4800" dirty="0" err="1" smtClean="0"/>
              <a:t>бейнеленген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177509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dirty="0" smtClean="0"/>
              <a:t>Диагноздың мүмкін болатын атаулары</a:t>
            </a:r>
            <a:r>
              <a:rPr lang="ru-RU" dirty="0" smtClean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</a:t>
            </a:r>
            <a:r>
              <a:rPr lang="ru-RU" dirty="0"/>
              <a:t>70 – </a:t>
            </a:r>
            <a:r>
              <a:rPr lang="ru-RU" dirty="0" err="1" smtClean="0"/>
              <a:t>жеңіл</a:t>
            </a:r>
            <a:r>
              <a:rPr lang="ru-RU" dirty="0" smtClean="0"/>
              <a:t> </a:t>
            </a:r>
            <a:r>
              <a:rPr lang="ru-RU" dirty="0" err="1" smtClean="0"/>
              <a:t>ақыл</a:t>
            </a:r>
            <a:r>
              <a:rPr lang="ru-RU" dirty="0" smtClean="0"/>
              <a:t>-</a:t>
            </a:r>
            <a:r>
              <a:rPr lang="kk-KZ" dirty="0" smtClean="0"/>
              <a:t>ой кемістігі</a:t>
            </a:r>
            <a:r>
              <a:rPr lang="ru-RU" dirty="0" smtClean="0"/>
              <a:t>,</a:t>
            </a:r>
          </a:p>
          <a:p>
            <a:r>
              <a:rPr lang="en-US" dirty="0" smtClean="0"/>
              <a:t>F</a:t>
            </a:r>
            <a:r>
              <a:rPr lang="ru-RU" dirty="0"/>
              <a:t>71 – </a:t>
            </a:r>
            <a:r>
              <a:rPr lang="kk-KZ" dirty="0" smtClean="0"/>
              <a:t>орташа (умеренная) </a:t>
            </a:r>
            <a:r>
              <a:rPr lang="ru-RU" dirty="0" err="1" smtClean="0"/>
              <a:t>ақыл</a:t>
            </a:r>
            <a:r>
              <a:rPr lang="ru-RU" dirty="0" smtClean="0"/>
              <a:t>-</a:t>
            </a:r>
            <a:r>
              <a:rPr lang="kk-KZ" dirty="0" smtClean="0"/>
              <a:t>ой кемістігі</a:t>
            </a:r>
            <a:r>
              <a:rPr lang="ru-RU" dirty="0" smtClean="0"/>
              <a:t>,</a:t>
            </a:r>
          </a:p>
          <a:p>
            <a:r>
              <a:rPr lang="en-US" dirty="0" smtClean="0"/>
              <a:t>F</a:t>
            </a:r>
            <a:r>
              <a:rPr lang="ru-RU" dirty="0"/>
              <a:t>72 – </a:t>
            </a:r>
            <a:r>
              <a:rPr lang="ru-RU" dirty="0" err="1" smtClean="0"/>
              <a:t>ауыр</a:t>
            </a:r>
            <a:r>
              <a:rPr lang="ru-RU" dirty="0" smtClean="0"/>
              <a:t> </a:t>
            </a:r>
            <a:r>
              <a:rPr lang="ru-RU" dirty="0" err="1" smtClean="0"/>
              <a:t>ақыл</a:t>
            </a:r>
            <a:r>
              <a:rPr lang="ru-RU" dirty="0" smtClean="0"/>
              <a:t>-</a:t>
            </a:r>
            <a:r>
              <a:rPr lang="kk-KZ" dirty="0" smtClean="0"/>
              <a:t>ой кемістігі</a:t>
            </a:r>
            <a:r>
              <a:rPr lang="ru-RU" dirty="0" smtClean="0"/>
              <a:t>,</a:t>
            </a:r>
          </a:p>
          <a:p>
            <a:r>
              <a:rPr lang="en-US" dirty="0" smtClean="0"/>
              <a:t>F</a:t>
            </a:r>
            <a:r>
              <a:rPr lang="ru-RU" dirty="0"/>
              <a:t>73 – </a:t>
            </a:r>
            <a:r>
              <a:rPr lang="ru-RU" dirty="0" err="1" smtClean="0"/>
              <a:t>терең</a:t>
            </a:r>
            <a:r>
              <a:rPr lang="ru-RU" dirty="0" smtClean="0"/>
              <a:t> </a:t>
            </a:r>
            <a:r>
              <a:rPr lang="ru-RU" dirty="0" err="1" smtClean="0"/>
              <a:t>ақыл</a:t>
            </a:r>
            <a:r>
              <a:rPr lang="en-US" dirty="0" smtClean="0"/>
              <a:t>-</a:t>
            </a:r>
            <a:r>
              <a:rPr lang="kk-KZ" dirty="0" smtClean="0"/>
              <a:t>ой кемістігі</a:t>
            </a:r>
            <a:r>
              <a:rPr lang="ru-RU" dirty="0" smtClean="0"/>
              <a:t>,</a:t>
            </a:r>
          </a:p>
          <a:p>
            <a:r>
              <a:rPr lang="en-US" dirty="0" smtClean="0"/>
              <a:t>F</a:t>
            </a:r>
            <a:r>
              <a:rPr lang="ru-RU" dirty="0"/>
              <a:t>78 – </a:t>
            </a:r>
            <a:r>
              <a:rPr lang="ru-RU" dirty="0" err="1" smtClean="0"/>
              <a:t>ақыл</a:t>
            </a:r>
            <a:r>
              <a:rPr lang="en-US" dirty="0" smtClean="0"/>
              <a:t>-</a:t>
            </a:r>
            <a:r>
              <a:rPr lang="kk-KZ" dirty="0" smtClean="0"/>
              <a:t>ой кемістігінің басқа түрлері</a:t>
            </a:r>
            <a:r>
              <a:rPr lang="ru-RU" dirty="0" smtClean="0"/>
              <a:t>,</a:t>
            </a:r>
          </a:p>
          <a:p>
            <a:r>
              <a:rPr lang="en-US" dirty="0" smtClean="0"/>
              <a:t>F</a:t>
            </a:r>
            <a:r>
              <a:rPr lang="ru-RU" dirty="0"/>
              <a:t>79 – </a:t>
            </a:r>
            <a:r>
              <a:rPr lang="ru-RU" dirty="0" err="1" smtClean="0"/>
              <a:t>нақтыланбаған</a:t>
            </a:r>
            <a:r>
              <a:rPr lang="ru-RU" dirty="0" smtClean="0"/>
              <a:t> </a:t>
            </a:r>
            <a:r>
              <a:rPr lang="ru-RU" dirty="0" err="1" smtClean="0"/>
              <a:t>ақыл</a:t>
            </a:r>
            <a:r>
              <a:rPr lang="en-US" dirty="0" smtClean="0"/>
              <a:t>-</a:t>
            </a:r>
            <a:r>
              <a:rPr lang="kk-KZ" dirty="0" smtClean="0"/>
              <a:t>ой кемістігі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1176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kk-KZ" dirty="0" smtClean="0"/>
              <a:t>Олигофрен балалардың феноменологиялық сипаттамалары: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 smtClean="0"/>
              <a:t>Құрдастарынан қозғалыстарының дамуымен</a:t>
            </a:r>
          </a:p>
          <a:p>
            <a:r>
              <a:rPr lang="kk-KZ" dirty="0" smtClean="0"/>
              <a:t>Сөйлеудің дамуымен </a:t>
            </a:r>
            <a:r>
              <a:rPr lang="kk-KZ" dirty="0" smtClean="0"/>
              <a:t>ерекшеленеді</a:t>
            </a:r>
          </a:p>
          <a:p>
            <a:r>
              <a:rPr lang="kk-KZ" dirty="0" smtClean="0"/>
              <a:t>Қоршағандарға, адамдармен қарым қатынасқа, ойыншықтарға деген қызығушылық аз немесе мүлдем жоқ</a:t>
            </a:r>
            <a:endParaRPr lang="kk-KZ" dirty="0" smtClean="0"/>
          </a:p>
        </p:txBody>
      </p:sp>
    </p:spTree>
    <p:extLst>
      <p:ext uri="{BB962C8B-B14F-4D97-AF65-F5344CB8AC3E}">
        <p14:creationId xmlns:p14="http://schemas.microsoft.com/office/powerpoint/2010/main" val="1606155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8961" y="452718"/>
            <a:ext cx="9481874" cy="979842"/>
          </a:xfrm>
        </p:spPr>
        <p:txBody>
          <a:bodyPr/>
          <a:lstStyle/>
          <a:p>
            <a:r>
              <a:rPr lang="ru-RU" sz="2800" dirty="0" err="1" smtClean="0"/>
              <a:t>Ақыл</a:t>
            </a:r>
            <a:r>
              <a:rPr lang="ru-RU" sz="2800" dirty="0" smtClean="0"/>
              <a:t>-</a:t>
            </a:r>
            <a:r>
              <a:rPr lang="kk-KZ" sz="2800" dirty="0" smtClean="0"/>
              <a:t>ой кемістігі бар балалар психикасының дамуына қатысты негізгі жағдайлар: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4640" y="1625600"/>
            <a:ext cx="11216640" cy="4754880"/>
          </a:xfrm>
        </p:spPr>
        <p:txBody>
          <a:bodyPr>
            <a:normAutofit/>
          </a:bodyPr>
          <a:lstStyle/>
          <a:p>
            <a:r>
              <a:rPr lang="ru-RU" b="1" i="1" dirty="0" err="1" smtClean="0"/>
              <a:t>Белсенділік</a:t>
            </a:r>
            <a:r>
              <a:rPr lang="ru-RU" b="1" i="1" dirty="0" smtClean="0"/>
              <a:t>. </a:t>
            </a:r>
            <a:r>
              <a:rPr lang="ru-RU" dirty="0" err="1"/>
              <a:t>Б</a:t>
            </a:r>
            <a:r>
              <a:rPr lang="ru-RU" dirty="0" err="1" smtClean="0"/>
              <a:t>арлық</a:t>
            </a:r>
            <a:r>
              <a:rPr lang="ru-RU" dirty="0" smtClean="0"/>
              <a:t> </a:t>
            </a:r>
            <a:r>
              <a:rPr lang="ru-RU" dirty="0" err="1" smtClean="0"/>
              <a:t>сферадағы</a:t>
            </a:r>
            <a:r>
              <a:rPr lang="ru-RU" dirty="0" smtClean="0"/>
              <a:t> (</a:t>
            </a:r>
            <a:r>
              <a:rPr lang="ru-RU" dirty="0" err="1" smtClean="0"/>
              <a:t>қозғалыстық</a:t>
            </a:r>
            <a:r>
              <a:rPr lang="ru-RU" dirty="0" smtClean="0"/>
              <a:t>, </a:t>
            </a:r>
            <a:r>
              <a:rPr lang="ru-RU" dirty="0" err="1" smtClean="0"/>
              <a:t>танымдық</a:t>
            </a:r>
            <a:r>
              <a:rPr lang="ru-RU" dirty="0" smtClean="0"/>
              <a:t>, </a:t>
            </a:r>
            <a:r>
              <a:rPr lang="ru-RU" dirty="0" err="1" smtClean="0"/>
              <a:t>коммуникативті</a:t>
            </a:r>
            <a:r>
              <a:rPr lang="ru-RU" dirty="0" smtClean="0"/>
              <a:t>) </a:t>
            </a:r>
            <a:r>
              <a:rPr lang="ru-RU" dirty="0" err="1" smtClean="0"/>
              <a:t>белсенділік</a:t>
            </a:r>
            <a:r>
              <a:rPr lang="ru-RU" dirty="0" smtClean="0"/>
              <a:t> </a:t>
            </a:r>
            <a:r>
              <a:rPr lang="ru-RU" dirty="0" err="1" smtClean="0"/>
              <a:t>төмен</a:t>
            </a:r>
            <a:r>
              <a:rPr lang="ru-RU" dirty="0" smtClean="0"/>
              <a:t>. </a:t>
            </a:r>
            <a:r>
              <a:rPr lang="ru-RU" dirty="0" err="1" smtClean="0"/>
              <a:t>Кәдімгі</a:t>
            </a:r>
            <a:r>
              <a:rPr lang="ru-RU" dirty="0" smtClean="0"/>
              <a:t> </a:t>
            </a:r>
            <a:r>
              <a:rPr lang="ru-RU" dirty="0" err="1" smtClean="0"/>
              <a:t>балалардан</a:t>
            </a:r>
            <a:r>
              <a:rPr lang="ru-RU" dirty="0" smtClean="0"/>
              <a:t> </a:t>
            </a:r>
            <a:r>
              <a:rPr lang="ru-RU" dirty="0" err="1" smtClean="0"/>
              <a:t>айырмашылығы</a:t>
            </a:r>
            <a:r>
              <a:rPr lang="ru-RU" dirty="0" smtClean="0"/>
              <a:t> </a:t>
            </a:r>
            <a:r>
              <a:rPr lang="ru-RU" dirty="0" err="1" smtClean="0"/>
              <a:t>олар</a:t>
            </a:r>
            <a:r>
              <a:rPr lang="ru-RU" dirty="0" smtClean="0"/>
              <a:t> </a:t>
            </a:r>
            <a:r>
              <a:rPr lang="ru-RU" dirty="0" err="1" smtClean="0"/>
              <a:t>жаңа</a:t>
            </a:r>
            <a:r>
              <a:rPr lang="ru-RU" dirty="0" smtClean="0"/>
              <a:t>, </a:t>
            </a:r>
            <a:r>
              <a:rPr lang="ru-RU" dirty="0" err="1" smtClean="0"/>
              <a:t>таныс</a:t>
            </a:r>
            <a:r>
              <a:rPr lang="ru-RU" dirty="0" smtClean="0"/>
              <a:t> </a:t>
            </a:r>
            <a:r>
              <a:rPr lang="ru-RU" dirty="0" err="1" smtClean="0"/>
              <a:t>емес</a:t>
            </a:r>
            <a:r>
              <a:rPr lang="ru-RU" dirty="0" smtClean="0"/>
              <a:t> </a:t>
            </a:r>
            <a:r>
              <a:rPr lang="ru-RU" dirty="0" err="1" smtClean="0"/>
              <a:t>заттан</a:t>
            </a:r>
            <a:r>
              <a:rPr lang="ru-RU" dirty="0" smtClean="0"/>
              <a:t> </a:t>
            </a:r>
            <a:r>
              <a:rPr lang="ru-RU" dirty="0" err="1" smtClean="0"/>
              <a:t>гөрі</a:t>
            </a:r>
            <a:r>
              <a:rPr lang="ru-RU" dirty="0" smtClean="0"/>
              <a:t> </a:t>
            </a:r>
            <a:r>
              <a:rPr lang="ru-RU" dirty="0" err="1" smtClean="0"/>
              <a:t>үйреншікті</a:t>
            </a:r>
            <a:r>
              <a:rPr lang="ru-RU" dirty="0" smtClean="0"/>
              <a:t>, </a:t>
            </a:r>
            <a:r>
              <a:rPr lang="ru-RU" dirty="0" err="1" smtClean="0"/>
              <a:t>әдеттегі</a:t>
            </a:r>
            <a:r>
              <a:rPr lang="ru-RU" dirty="0" smtClean="0"/>
              <a:t> </a:t>
            </a:r>
            <a:r>
              <a:rPr lang="ru-RU" dirty="0" err="1" smtClean="0"/>
              <a:t>заттарды</a:t>
            </a:r>
            <a:r>
              <a:rPr lang="ru-RU" dirty="0" smtClean="0"/>
              <a:t> </a:t>
            </a:r>
            <a:r>
              <a:rPr lang="ru-RU" dirty="0" err="1" smtClean="0"/>
              <a:t>таңдайды</a:t>
            </a:r>
            <a:r>
              <a:rPr lang="ru-RU" dirty="0" smtClean="0"/>
              <a:t>; </a:t>
            </a:r>
            <a:r>
              <a:rPr lang="ru-RU" dirty="0" err="1" smtClean="0"/>
              <a:t>барлық</a:t>
            </a:r>
            <a:r>
              <a:rPr lang="ru-RU" dirty="0" smtClean="0"/>
              <a:t> </a:t>
            </a:r>
            <a:r>
              <a:rPr lang="ru-RU" dirty="0" err="1" smtClean="0"/>
              <a:t>жаңаны</a:t>
            </a:r>
            <a:r>
              <a:rPr lang="ru-RU" dirty="0" smtClean="0"/>
              <a:t> </a:t>
            </a:r>
            <a:r>
              <a:rPr lang="ru-RU" dirty="0" err="1" smtClean="0"/>
              <a:t>ескі</a:t>
            </a:r>
            <a:r>
              <a:rPr lang="ru-RU" dirty="0" smtClean="0"/>
              <a:t>, </a:t>
            </a:r>
            <a:r>
              <a:rPr lang="ru-RU" dirty="0" err="1" smtClean="0"/>
              <a:t>жақсы</a:t>
            </a:r>
            <a:r>
              <a:rPr lang="ru-RU" dirty="0" smtClean="0"/>
              <a:t> </a:t>
            </a:r>
            <a:r>
              <a:rPr lang="ru-RU" dirty="0" err="1" smtClean="0"/>
              <a:t>таныс</a:t>
            </a:r>
            <a:r>
              <a:rPr lang="ru-RU" dirty="0" smtClean="0"/>
              <a:t> </a:t>
            </a:r>
            <a:r>
              <a:rPr lang="ru-RU" dirty="0" err="1" smtClean="0"/>
              <a:t>нәрселерге</a:t>
            </a:r>
            <a:r>
              <a:rPr lang="ru-RU" dirty="0" smtClean="0"/>
              <a:t> </a:t>
            </a:r>
            <a:r>
              <a:rPr lang="ru-RU" dirty="0" err="1" smtClean="0"/>
              <a:t>алып</a:t>
            </a:r>
            <a:r>
              <a:rPr lang="ru-RU" dirty="0" smtClean="0"/>
              <a:t> </a:t>
            </a:r>
            <a:r>
              <a:rPr lang="ru-RU" dirty="0" err="1" smtClean="0"/>
              <a:t>келуге</a:t>
            </a:r>
            <a:r>
              <a:rPr lang="ru-RU" dirty="0" smtClean="0"/>
              <a:t> </a:t>
            </a:r>
            <a:r>
              <a:rPr lang="ru-RU" dirty="0" err="1" smtClean="0"/>
              <a:t>бейім</a:t>
            </a:r>
            <a:r>
              <a:rPr lang="ru-RU" dirty="0" smtClean="0"/>
              <a:t>, </a:t>
            </a:r>
            <a:r>
              <a:rPr lang="ru-RU" dirty="0" err="1" smtClean="0"/>
              <a:t>орындаудың</a:t>
            </a:r>
            <a:r>
              <a:rPr lang="ru-RU" dirty="0" smtClean="0"/>
              <a:t> </a:t>
            </a:r>
            <a:r>
              <a:rPr lang="ru-RU" dirty="0" err="1" smtClean="0"/>
              <a:t>жаңа</a:t>
            </a:r>
            <a:r>
              <a:rPr lang="ru-RU" dirty="0" smtClean="0"/>
              <a:t> </a:t>
            </a:r>
            <a:r>
              <a:rPr lang="ru-RU" dirty="0" err="1" smtClean="0"/>
              <a:t>тәсілдерін</a:t>
            </a:r>
            <a:r>
              <a:rPr lang="ru-RU" dirty="0" smtClean="0"/>
              <a:t> </a:t>
            </a:r>
            <a:r>
              <a:rPr lang="ru-RU" dirty="0" err="1" smtClean="0"/>
              <a:t>талап</a:t>
            </a:r>
            <a:r>
              <a:rPr lang="ru-RU" dirty="0" smtClean="0"/>
              <a:t> </a:t>
            </a:r>
            <a:r>
              <a:rPr lang="ru-RU" dirty="0" err="1" smtClean="0"/>
              <a:t>етпейтін</a:t>
            </a:r>
            <a:r>
              <a:rPr lang="ru-RU" dirty="0" smtClean="0"/>
              <a:t> </a:t>
            </a:r>
            <a:r>
              <a:rPr lang="ru-RU" dirty="0" err="1" smtClean="0"/>
              <a:t>монотонды</a:t>
            </a:r>
            <a:r>
              <a:rPr lang="ru-RU" dirty="0" smtClean="0"/>
              <a:t> </a:t>
            </a:r>
            <a:r>
              <a:rPr lang="ru-RU" dirty="0" err="1" smtClean="0"/>
              <a:t>іс-әрекетпен</a:t>
            </a:r>
            <a:r>
              <a:rPr lang="ru-RU" dirty="0" smtClean="0"/>
              <a:t> </a:t>
            </a:r>
            <a:r>
              <a:rPr lang="ru-RU" dirty="0" err="1" smtClean="0"/>
              <a:t>айналысқанды</a:t>
            </a:r>
            <a:r>
              <a:rPr lang="ru-RU" dirty="0" smtClean="0"/>
              <a:t> </a:t>
            </a:r>
            <a:r>
              <a:rPr lang="ru-RU" dirty="0" err="1" smtClean="0"/>
              <a:t>жақсы</a:t>
            </a:r>
            <a:r>
              <a:rPr lang="ru-RU" dirty="0" smtClean="0"/>
              <a:t> </a:t>
            </a:r>
            <a:r>
              <a:rPr lang="ru-RU" dirty="0" err="1" smtClean="0"/>
              <a:t>көреді</a:t>
            </a:r>
            <a:r>
              <a:rPr lang="ru-RU" dirty="0" smtClean="0"/>
              <a:t>. </a:t>
            </a:r>
            <a:r>
              <a:rPr lang="ru-RU" dirty="0" err="1" smtClean="0"/>
              <a:t>Іс</a:t>
            </a:r>
            <a:r>
              <a:rPr lang="ru-RU" dirty="0" smtClean="0"/>
              <a:t>-</a:t>
            </a:r>
            <a:r>
              <a:rPr lang="kk-KZ" dirty="0" smtClean="0"/>
              <a:t>әрекетте, қарым</a:t>
            </a:r>
            <a:r>
              <a:rPr lang="en-US" dirty="0" smtClean="0"/>
              <a:t>-</a:t>
            </a:r>
            <a:r>
              <a:rPr lang="kk-KZ" dirty="0" smtClean="0"/>
              <a:t>қатынаста инициатива көрсетуге бейім емес. Олар енжар бағынып, үлкендердің ұсыныстарын </a:t>
            </a:r>
            <a:r>
              <a:rPr lang="kk-KZ" smtClean="0"/>
              <a:t>қабылдайды.</a:t>
            </a:r>
            <a:endParaRPr lang="ru-RU" b="1" i="1" dirty="0" smtClean="0"/>
          </a:p>
        </p:txBody>
      </p:sp>
    </p:spTree>
    <p:extLst>
      <p:ext uri="{BB962C8B-B14F-4D97-AF65-F5344CB8AC3E}">
        <p14:creationId xmlns:p14="http://schemas.microsoft.com/office/powerpoint/2010/main" val="24963716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247</TotalTime>
  <Words>281</Words>
  <Application>Microsoft Office PowerPoint</Application>
  <PresentationFormat>Широкоэкранный</PresentationFormat>
  <Paragraphs>27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Ион</vt:lpstr>
      <vt:lpstr>Олигофрениядағы интеллектуалды жеткіліксіздік. Психикалық толық жетілмеу</vt:lpstr>
      <vt:lpstr>Презентация PowerPoint</vt:lpstr>
      <vt:lpstr>Презентация PowerPoint</vt:lpstr>
      <vt:lpstr>Презентация PowerPoint</vt:lpstr>
      <vt:lpstr>Диагноздың мүмкін болатын атаулары:</vt:lpstr>
      <vt:lpstr>Олигофрен балалардың феноменологиялық сипаттамалары:</vt:lpstr>
      <vt:lpstr>Ақыл-ой кемістігі бар балалар психикасының дамуына қатысты негізгі жағдайлар: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Олигофрениядағы интеллектуалды жеткіліксіздік. Психикалық толық жетілмеу</dc:title>
  <dc:creator>Пользователь Windows</dc:creator>
  <cp:lastModifiedBy>Пользователь Windows</cp:lastModifiedBy>
  <cp:revision>15</cp:revision>
  <dcterms:created xsi:type="dcterms:W3CDTF">2022-10-05T14:41:01Z</dcterms:created>
  <dcterms:modified xsi:type="dcterms:W3CDTF">2022-10-06T16:44:22Z</dcterms:modified>
</cp:coreProperties>
</file>